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20951" y="2565400"/>
            <a:ext cx="6511925" cy="0"/>
          </a:xfrm>
          <a:custGeom>
            <a:avLst/>
            <a:gdLst/>
            <a:ahLst/>
            <a:cxnLst/>
            <a:rect l="l" t="t" r="r" b="b"/>
            <a:pathLst>
              <a:path w="6511925">
                <a:moveTo>
                  <a:pt x="0" y="0"/>
                </a:moveTo>
                <a:lnTo>
                  <a:pt x="6511925" y="0"/>
                </a:lnTo>
              </a:path>
            </a:pathLst>
          </a:custGeom>
          <a:ln w="317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09600" y="692150"/>
            <a:ext cx="7924800" cy="914400"/>
          </a:xfrm>
          <a:custGeom>
            <a:avLst/>
            <a:gdLst/>
            <a:ahLst/>
            <a:cxnLst/>
            <a:rect l="l" t="t" r="r" b="b"/>
            <a:pathLst>
              <a:path w="7924800" h="914400">
                <a:moveTo>
                  <a:pt x="0" y="914400"/>
                </a:moveTo>
                <a:lnTo>
                  <a:pt x="0" y="0"/>
                </a:lnTo>
                <a:lnTo>
                  <a:pt x="7924800" y="0"/>
                </a:lnTo>
              </a:path>
            </a:pathLst>
          </a:custGeom>
          <a:ln w="317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58900" y="993089"/>
            <a:ext cx="6426199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00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05"/>
              </a:lnSpc>
            </a:pPr>
            <a:r>
              <a:rPr spc="35" dirty="0"/>
              <a:t>9/25/2019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05"/>
              </a:lnSpc>
            </a:pPr>
            <a:r>
              <a:rPr spc="35" dirty="0"/>
              <a:t>9/25/2019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05"/>
              </a:lnSpc>
            </a:pPr>
            <a:r>
              <a:rPr spc="35" dirty="0"/>
              <a:t>9/25/2019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05"/>
              </a:lnSpc>
            </a:pPr>
            <a:r>
              <a:rPr spc="35" dirty="0"/>
              <a:t>9/25/2019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05"/>
              </a:lnSpc>
            </a:pPr>
            <a:r>
              <a:rPr spc="35" dirty="0"/>
              <a:t>9/25/2019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8229600" h="609600">
                <a:moveTo>
                  <a:pt x="0" y="609600"/>
                </a:moveTo>
                <a:lnTo>
                  <a:pt x="0" y="0"/>
                </a:ln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6308725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244" y="298831"/>
            <a:ext cx="2501265" cy="51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FF006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6244" y="1032545"/>
            <a:ext cx="8071510" cy="3696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6244" y="6484289"/>
            <a:ext cx="89535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05"/>
              </a:lnSpc>
            </a:pPr>
            <a:r>
              <a:rPr spc="35" dirty="0"/>
              <a:t>9/25/2019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509517" y="6486231"/>
            <a:ext cx="2124075" cy="261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71078" y="6484289"/>
            <a:ext cx="26670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CC3399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index.html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://developer.android.com/studio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://developer.android.com/studi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838200" y="993089"/>
            <a:ext cx="8229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LẬP </a:t>
            </a:r>
            <a:r>
              <a:rPr sz="4000" spc="-5" dirty="0"/>
              <a:t>TRÌNH </a:t>
            </a:r>
            <a:r>
              <a:rPr lang="en-US" sz="4000" spc="-5" dirty="0"/>
              <a:t>THIẾT BỊ </a:t>
            </a:r>
            <a:r>
              <a:rPr sz="4000" spc="-5" dirty="0"/>
              <a:t>DI</a:t>
            </a:r>
            <a:r>
              <a:rPr sz="4000" spc="-45" dirty="0"/>
              <a:t> </a:t>
            </a:r>
            <a:r>
              <a:rPr sz="4000" spc="-5" dirty="0"/>
              <a:t>ĐỘNG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2697" y="2661920"/>
            <a:ext cx="25941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ThS.</a:t>
            </a:r>
            <a:r>
              <a:rPr lang="en-US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Trần</a:t>
            </a:r>
            <a:r>
              <a:rPr lang="en-US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Hồng Vinh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1187" y="2781300"/>
            <a:ext cx="5010150" cy="2879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512" y="188976"/>
            <a:ext cx="952500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48672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Windows </a:t>
            </a:r>
            <a:r>
              <a:rPr spc="-5" dirty="0"/>
              <a:t>Phone -</a:t>
            </a:r>
            <a:r>
              <a:rPr spc="-55" dirty="0"/>
              <a:t> </a:t>
            </a:r>
            <a:r>
              <a:rPr spc="-5" dirty="0"/>
              <a:t>Microsoft</a:t>
            </a:r>
          </a:p>
        </p:txBody>
      </p:sp>
      <p:sp>
        <p:nvSpPr>
          <p:cNvPr id="3" name="object 3"/>
          <p:cNvSpPr/>
          <p:nvPr/>
        </p:nvSpPr>
        <p:spPr>
          <a:xfrm>
            <a:off x="872425" y="1041463"/>
            <a:ext cx="7247365" cy="5137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10</a:t>
            </a:fld>
            <a:endParaRPr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0486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Android -</a:t>
            </a:r>
            <a:r>
              <a:rPr spc="-70" dirty="0"/>
              <a:t> </a:t>
            </a:r>
            <a:r>
              <a:rPr spc="-5" dirty="0"/>
              <a:t>Google</a:t>
            </a:r>
          </a:p>
        </p:txBody>
      </p:sp>
      <p:sp>
        <p:nvSpPr>
          <p:cNvPr id="3" name="object 3"/>
          <p:cNvSpPr/>
          <p:nvPr/>
        </p:nvSpPr>
        <p:spPr>
          <a:xfrm>
            <a:off x="611187" y="981138"/>
            <a:ext cx="7715196" cy="5216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11</a:t>
            </a:fld>
            <a:endParaRPr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73507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Lý </a:t>
            </a:r>
            <a:r>
              <a:rPr spc="-10" dirty="0"/>
              <a:t>do </a:t>
            </a:r>
            <a:r>
              <a:rPr spc="-5" dirty="0"/>
              <a:t>chọn</a:t>
            </a:r>
            <a:r>
              <a:rPr spc="-40" dirty="0"/>
              <a:t> </a:t>
            </a:r>
            <a:r>
              <a:rPr spc="-10" dirty="0"/>
              <a:t>Android?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12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918097"/>
            <a:ext cx="6784975" cy="51485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Thị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phần ngày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càng</a:t>
            </a:r>
            <a:r>
              <a:rPr sz="2800" spc="-15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lớn?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Ngôn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ngữ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lập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trình</a:t>
            </a:r>
            <a:r>
              <a:rPr sz="2800" spc="-19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Java?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-10" dirty="0">
                <a:solidFill>
                  <a:srgbClr val="006633"/>
                </a:solidFill>
                <a:latin typeface="Times New Roman"/>
                <a:cs typeface="Times New Roman"/>
              </a:rPr>
              <a:t>“Write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once, run</a:t>
            </a:r>
            <a:r>
              <a:rPr sz="2800" spc="-7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anywhere”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Portable to</a:t>
            </a:r>
            <a:r>
              <a:rPr sz="2800" spc="-11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others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Môi trường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phát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triển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thuận</a:t>
            </a:r>
            <a:r>
              <a:rPr sz="2800" spc="-19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lợi?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Android</a:t>
            </a:r>
            <a:r>
              <a:rPr sz="2800" spc="-7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Studio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Dễ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dàng phân phối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ứng</a:t>
            </a:r>
            <a:r>
              <a:rPr sz="2800" spc="-2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dụng?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Google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play;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Fix/Update;</a:t>
            </a:r>
            <a:r>
              <a:rPr sz="2800" spc="-204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Alpha/Beta/Live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Khả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năng sinh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lợi</a:t>
            </a:r>
            <a:r>
              <a:rPr sz="2800" spc="-17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nhuận?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Rich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users for</a:t>
            </a:r>
            <a:r>
              <a:rPr sz="2800" spc="-12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iOS?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1394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Android vs</a:t>
            </a:r>
            <a:r>
              <a:rPr spc="-60" dirty="0"/>
              <a:t> </a:t>
            </a:r>
            <a:r>
              <a:rPr spc="-5" dirty="0"/>
              <a:t>others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13</a:t>
            </a:fld>
            <a:endParaRPr spc="-5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46BE04-1836-7FD0-798C-6045B9BB7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25304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Android là</a:t>
            </a:r>
            <a:r>
              <a:rPr spc="-60" dirty="0"/>
              <a:t> </a:t>
            </a:r>
            <a:r>
              <a:rPr spc="-5" dirty="0"/>
              <a:t>gì?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929386"/>
            <a:ext cx="8061959" cy="1392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 là hệ điều hành 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mã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nguồn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mở,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miễn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phí</a:t>
            </a:r>
            <a:r>
              <a:rPr sz="2800" spc="-3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dành  cho thiết bị di động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được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phát triển bởi</a:t>
            </a:r>
            <a:r>
              <a:rPr sz="2800" spc="-4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Google.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Hệ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sinh thái</a:t>
            </a:r>
            <a:r>
              <a:rPr sz="2800" spc="-1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0749" y="2565960"/>
            <a:ext cx="4559275" cy="3469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14</a:t>
            </a:fld>
            <a:endParaRPr spc="-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283400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Android</a:t>
            </a:r>
            <a:r>
              <a:rPr spc="-60" dirty="0"/>
              <a:t> </a:t>
            </a:r>
            <a:r>
              <a:rPr spc="-5" dirty="0"/>
              <a:t>devices</a:t>
            </a:r>
          </a:p>
        </p:txBody>
      </p:sp>
      <p:sp>
        <p:nvSpPr>
          <p:cNvPr id="3" name="object 3"/>
          <p:cNvSpPr/>
          <p:nvPr/>
        </p:nvSpPr>
        <p:spPr>
          <a:xfrm>
            <a:off x="5354906" y="1245451"/>
            <a:ext cx="1452245" cy="2717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90091" y="4130551"/>
            <a:ext cx="128333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20" dirty="0">
                <a:latin typeface="Arial"/>
                <a:cs typeface="Arial"/>
              </a:rPr>
              <a:t>Motorola</a:t>
            </a:r>
            <a:r>
              <a:rPr sz="1650" i="1" spc="-175" dirty="0">
                <a:latin typeface="Arial"/>
                <a:cs typeface="Arial"/>
              </a:rPr>
              <a:t> </a:t>
            </a:r>
            <a:r>
              <a:rPr sz="1650" i="1" spc="25" dirty="0">
                <a:latin typeface="Arial"/>
                <a:cs typeface="Arial"/>
              </a:rPr>
              <a:t>Cliq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8761" y="1257936"/>
            <a:ext cx="1304613" cy="276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7818" y="4063889"/>
            <a:ext cx="79819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15" dirty="0">
                <a:latin typeface="Arial"/>
                <a:cs typeface="Arial"/>
              </a:rPr>
              <a:t>HTC</a:t>
            </a:r>
            <a:r>
              <a:rPr sz="1650" i="1" spc="-125" dirty="0">
                <a:latin typeface="Arial"/>
                <a:cs typeface="Arial"/>
              </a:rPr>
              <a:t> </a:t>
            </a:r>
            <a:r>
              <a:rPr sz="1650" i="1" spc="10" dirty="0">
                <a:latin typeface="Arial"/>
                <a:cs typeface="Arial"/>
              </a:rPr>
              <a:t>G1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6587" y="1302921"/>
            <a:ext cx="1558807" cy="2731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93489" y="4118700"/>
            <a:ext cx="98425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15" dirty="0">
                <a:latin typeface="Arial"/>
                <a:cs typeface="Arial"/>
              </a:rPr>
              <a:t>HTC</a:t>
            </a:r>
            <a:r>
              <a:rPr sz="1650" i="1" spc="-120" dirty="0">
                <a:latin typeface="Arial"/>
                <a:cs typeface="Arial"/>
              </a:rPr>
              <a:t> </a:t>
            </a:r>
            <a:r>
              <a:rPr sz="1650" i="1" spc="25" dirty="0">
                <a:latin typeface="Arial"/>
                <a:cs typeface="Arial"/>
              </a:rPr>
              <a:t>Hero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76007" y="1238868"/>
            <a:ext cx="1401397" cy="2773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86070" y="4130551"/>
            <a:ext cx="150876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20" dirty="0">
                <a:latin typeface="Arial"/>
                <a:cs typeface="Arial"/>
              </a:rPr>
              <a:t>Samsung</a:t>
            </a:r>
            <a:r>
              <a:rPr sz="1650" i="1" spc="-155" dirty="0">
                <a:latin typeface="Arial"/>
                <a:cs typeface="Arial"/>
              </a:rPr>
              <a:t> </a:t>
            </a:r>
            <a:r>
              <a:rPr sz="1650" i="1" spc="25" dirty="0">
                <a:latin typeface="Arial"/>
                <a:cs typeface="Arial"/>
              </a:rPr>
              <a:t>i7500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03544" y="4421625"/>
            <a:ext cx="1836924" cy="1748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76256" y="6052733"/>
            <a:ext cx="1356995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i="1" spc="25" dirty="0">
                <a:latin typeface="Arial"/>
                <a:cs typeface="Arial"/>
              </a:rPr>
              <a:t>Samsung</a:t>
            </a:r>
            <a:r>
              <a:rPr sz="1250" i="1" spc="-55" dirty="0">
                <a:latin typeface="Arial"/>
                <a:cs typeface="Arial"/>
              </a:rPr>
              <a:t> </a:t>
            </a:r>
            <a:r>
              <a:rPr sz="1250" i="1" spc="20" dirty="0">
                <a:latin typeface="Arial"/>
                <a:cs typeface="Arial"/>
              </a:rPr>
              <a:t>Moment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77384" y="4473819"/>
            <a:ext cx="1839244" cy="17156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54956" y="5873193"/>
            <a:ext cx="1104265" cy="222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i="1" spc="-10" dirty="0">
                <a:latin typeface="Arial"/>
                <a:cs typeface="Arial"/>
              </a:rPr>
              <a:t>Motorola</a:t>
            </a:r>
            <a:r>
              <a:rPr sz="1300" i="1" spc="-75" dirty="0">
                <a:latin typeface="Arial"/>
                <a:cs typeface="Arial"/>
              </a:rPr>
              <a:t> </a:t>
            </a:r>
            <a:r>
              <a:rPr sz="1300" i="1" dirty="0">
                <a:latin typeface="Arial"/>
                <a:cs typeface="Arial"/>
              </a:rPr>
              <a:t>Droid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4310" y="4539939"/>
            <a:ext cx="1666619" cy="1497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4436" y="5806531"/>
            <a:ext cx="839469" cy="222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i="1" spc="30" dirty="0">
                <a:latin typeface="Arial"/>
                <a:cs typeface="Arial"/>
              </a:rPr>
              <a:t>HTC</a:t>
            </a:r>
            <a:r>
              <a:rPr sz="1250" i="1" spc="-120" dirty="0">
                <a:latin typeface="Arial"/>
                <a:cs typeface="Arial"/>
              </a:rPr>
              <a:t> </a:t>
            </a:r>
            <a:r>
              <a:rPr sz="1250" i="1" spc="20" dirty="0">
                <a:latin typeface="Arial"/>
                <a:cs typeface="Arial"/>
              </a:rPr>
              <a:t>Magic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03276" y="4446480"/>
            <a:ext cx="1549342" cy="15586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70094" y="5785496"/>
            <a:ext cx="848994" cy="222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i="1" spc="-5" dirty="0">
                <a:latin typeface="Arial"/>
                <a:cs typeface="Arial"/>
              </a:rPr>
              <a:t>HTC</a:t>
            </a:r>
            <a:r>
              <a:rPr sz="1300" i="1" spc="-120" dirty="0">
                <a:latin typeface="Arial"/>
                <a:cs typeface="Arial"/>
              </a:rPr>
              <a:t> </a:t>
            </a:r>
            <a:r>
              <a:rPr sz="1300" i="1" spc="-35" dirty="0">
                <a:latin typeface="Arial"/>
                <a:cs typeface="Arial"/>
              </a:rPr>
              <a:t>Tattoo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01477" y="1639461"/>
            <a:ext cx="1908891" cy="14315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05097" y="3250852"/>
            <a:ext cx="9480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20" dirty="0">
                <a:latin typeface="Arial"/>
                <a:cs typeface="Arial"/>
              </a:rPr>
              <a:t>Sony</a:t>
            </a:r>
            <a:r>
              <a:rPr sz="1650" i="1" spc="-130" dirty="0">
                <a:latin typeface="Arial"/>
                <a:cs typeface="Arial"/>
              </a:rPr>
              <a:t> </a:t>
            </a:r>
            <a:r>
              <a:rPr sz="1650" i="1" spc="20" dirty="0">
                <a:latin typeface="Arial"/>
                <a:cs typeface="Arial"/>
              </a:rPr>
              <a:t>X10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45620" y="4196829"/>
            <a:ext cx="846529" cy="17989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15</a:t>
            </a:fld>
            <a:endParaRPr spc="-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75729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Quá </a:t>
            </a:r>
            <a:r>
              <a:rPr spc="-5" dirty="0"/>
              <a:t>trình hình</a:t>
            </a:r>
            <a:r>
              <a:rPr spc="-50" dirty="0"/>
              <a:t> </a:t>
            </a:r>
            <a:r>
              <a:rPr spc="-5" dirty="0"/>
              <a:t>thành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929386"/>
            <a:ext cx="7989570" cy="4723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7365" indent="-344805">
              <a:lnSpc>
                <a:spcPct val="100000"/>
              </a:lnSpc>
              <a:spcBef>
                <a:spcPts val="10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10/2003,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công ty Android Inc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được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thành lập,</a:t>
            </a:r>
            <a:r>
              <a:rPr sz="2800" spc="-35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xây 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dựng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hệ </a:t>
            </a:r>
            <a:r>
              <a:rPr sz="2800" spc="10" dirty="0">
                <a:solidFill>
                  <a:srgbClr val="0000CC"/>
                </a:solidFill>
                <a:latin typeface="Times New Roman"/>
                <a:cs typeface="Times New Roman"/>
              </a:rPr>
              <a:t>thống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xử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lý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cho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máy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ảnh kỹ thuật</a:t>
            </a:r>
            <a:r>
              <a:rPr sz="2800" spc="-27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số.</a:t>
            </a:r>
            <a:endParaRPr sz="2800" dirty="0">
              <a:latin typeface="Times New Roman"/>
              <a:cs typeface="Times New Roman"/>
            </a:endParaRPr>
          </a:p>
          <a:p>
            <a:pPr marL="356870" marR="399415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2005,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Google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mua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lại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 và nhóm phát</a:t>
            </a:r>
            <a:r>
              <a:rPr sz="2800" spc="-29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10" dirty="0">
                <a:solidFill>
                  <a:srgbClr val="0000CC"/>
                </a:solidFill>
                <a:latin typeface="Times New Roman"/>
                <a:cs typeface="Times New Roman"/>
              </a:rPr>
              <a:t>triển: 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xây dựng hệ điều hành cho thiết bị di</a:t>
            </a:r>
            <a:r>
              <a:rPr sz="2800" spc="-409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động.</a:t>
            </a:r>
            <a:endParaRPr sz="2800" dirty="0">
              <a:latin typeface="Times New Roman"/>
              <a:cs typeface="Times New Roman"/>
            </a:endParaRPr>
          </a:p>
          <a:p>
            <a:pPr marL="356870" marR="641985" indent="-344805">
              <a:lnSpc>
                <a:spcPct val="100000"/>
              </a:lnSpc>
              <a:spcBef>
                <a:spcPts val="68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10" dirty="0">
                <a:solidFill>
                  <a:srgbClr val="0000CC"/>
                </a:solidFill>
                <a:latin typeface="Times New Roman"/>
                <a:cs typeface="Times New Roman"/>
              </a:rPr>
              <a:t>2007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ra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mắt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cùng với sự thành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lập</a:t>
            </a:r>
            <a:r>
              <a:rPr sz="2800" spc="-31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OHA 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(Open Handset</a:t>
            </a:r>
            <a:r>
              <a:rPr sz="2800" spc="-9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Alliance)</a:t>
            </a:r>
            <a:endParaRPr sz="2800" dirty="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00000"/>
              </a:lnSpc>
              <a:spcBef>
                <a:spcPts val="6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10/2008 bản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thương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mại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Android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cho thiết bị di</a:t>
            </a:r>
            <a:r>
              <a:rPr sz="2800" spc="-31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động  chính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thức được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phát</a:t>
            </a:r>
            <a:r>
              <a:rPr sz="2800" spc="-204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hành.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Logo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chính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thức</a:t>
            </a:r>
            <a:r>
              <a:rPr sz="2800" spc="-1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</a:t>
            </a:r>
            <a:endParaRPr sz="2800" dirty="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Thiết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kế bởi Irina</a:t>
            </a:r>
            <a:r>
              <a:rPr sz="2800" spc="-16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Blok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49335" y="4288878"/>
            <a:ext cx="1603983" cy="1897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16</a:t>
            </a:fld>
            <a:endParaRPr spc="-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52222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" dirty="0"/>
              <a:t>OHA </a:t>
            </a:r>
            <a:r>
              <a:rPr spc="-10" dirty="0"/>
              <a:t>(Open </a:t>
            </a:r>
            <a:r>
              <a:rPr spc="-5" dirty="0"/>
              <a:t>handset</a:t>
            </a:r>
            <a:r>
              <a:rPr spc="40" dirty="0"/>
              <a:t> </a:t>
            </a:r>
            <a:r>
              <a:rPr spc="-5" dirty="0"/>
              <a:t>Allience)</a:t>
            </a:r>
          </a:p>
        </p:txBody>
      </p:sp>
      <p:sp>
        <p:nvSpPr>
          <p:cNvPr id="3" name="object 3"/>
          <p:cNvSpPr/>
          <p:nvPr/>
        </p:nvSpPr>
        <p:spPr>
          <a:xfrm>
            <a:off x="1042987" y="946213"/>
            <a:ext cx="7058025" cy="5291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17</a:t>
            </a:fld>
            <a:endParaRPr spc="-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409447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Các </a:t>
            </a:r>
            <a:r>
              <a:rPr spc="-10" dirty="0"/>
              <a:t>phiên </a:t>
            </a:r>
            <a:r>
              <a:rPr spc="-5" dirty="0"/>
              <a:t>bản</a:t>
            </a:r>
            <a:r>
              <a:rPr spc="-60" dirty="0"/>
              <a:t> </a:t>
            </a:r>
            <a:r>
              <a:rPr spc="-10" dirty="0"/>
              <a:t>Android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929386"/>
            <a:ext cx="7919084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 1.0 (9/2008): phiên bản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thương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mại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đầu</a:t>
            </a:r>
            <a:r>
              <a:rPr sz="2800" spc="-4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tiên 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được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bán cùng với điện thoại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HTC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Dream</a:t>
            </a:r>
            <a:r>
              <a:rPr sz="2800" spc="-33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G1.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5200" y="1773237"/>
            <a:ext cx="7062851" cy="4464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18</a:t>
            </a:fld>
            <a:endParaRPr spc="-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473710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Tên </a:t>
            </a:r>
            <a:r>
              <a:rPr spc="-30" dirty="0"/>
              <a:t>mã </a:t>
            </a:r>
            <a:r>
              <a:rPr spc="-10" dirty="0"/>
              <a:t>phiên </a:t>
            </a:r>
            <a:r>
              <a:rPr spc="-5" dirty="0"/>
              <a:t>bản</a:t>
            </a:r>
            <a:r>
              <a:rPr spc="25" dirty="0"/>
              <a:t> </a:t>
            </a:r>
            <a:r>
              <a:rPr spc="-10" dirty="0"/>
              <a:t>Android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19</a:t>
            </a:fld>
            <a:endParaRPr spc="-5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74D7F87-76AE-98F6-C5A6-9C5298425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25144"/>
            <a:ext cx="8460454" cy="47660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3521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Giới </a:t>
            </a:r>
            <a:r>
              <a:rPr spc="-5" dirty="0"/>
              <a:t>thiệu </a:t>
            </a:r>
            <a:r>
              <a:rPr spc="-20" dirty="0"/>
              <a:t>môn</a:t>
            </a:r>
            <a:r>
              <a:rPr dirty="0"/>
              <a:t> </a:t>
            </a:r>
            <a:r>
              <a:rPr spc="-5" dirty="0"/>
              <a:t>học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918096"/>
            <a:ext cx="8101534" cy="261225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“Lập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trình di động</a:t>
            </a:r>
            <a:r>
              <a:rPr sz="2800" spc="-114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Android”</a:t>
            </a:r>
            <a:endParaRPr sz="2800" dirty="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Mức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cơ</a:t>
            </a:r>
            <a:r>
              <a:rPr sz="2800" spc="-3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bản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Số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tín chỉ: 3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(45</a:t>
            </a:r>
            <a:r>
              <a:rPr sz="2800" spc="-15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giờ)</a:t>
            </a:r>
            <a:endParaRPr sz="2800" dirty="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2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Lý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thuyết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+ 1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thực</a:t>
            </a:r>
            <a:r>
              <a:rPr sz="2800" spc="-13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hành</a:t>
            </a:r>
            <a:endParaRPr sz="2800" dirty="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Chuyên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cần, </a:t>
            </a:r>
            <a:r>
              <a:rPr sz="2800" spc="-10" dirty="0">
                <a:solidFill>
                  <a:srgbClr val="006633"/>
                </a:solidFill>
                <a:latin typeface="Times New Roman"/>
                <a:cs typeface="Times New Roman"/>
              </a:rPr>
              <a:t>KTGK,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Thực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hành,</a:t>
            </a:r>
            <a:r>
              <a:rPr sz="2800" spc="-114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6633"/>
                </a:solidFill>
                <a:latin typeface="Times New Roman"/>
                <a:cs typeface="Times New Roman"/>
              </a:rPr>
              <a:t>KTHP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407098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Các đặc </a:t>
            </a:r>
            <a:r>
              <a:rPr spc="-10" dirty="0"/>
              <a:t>trưng</a:t>
            </a:r>
            <a:r>
              <a:rPr spc="-15" dirty="0"/>
              <a:t> </a:t>
            </a:r>
            <a:r>
              <a:rPr spc="-10" dirty="0"/>
              <a:t>Android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20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918097"/>
            <a:ext cx="4860290" cy="309943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Sử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 nhân</a:t>
            </a:r>
            <a:r>
              <a:rPr sz="2800" spc="-1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Linux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Cơ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chế quản lý bộ</a:t>
            </a:r>
            <a:r>
              <a:rPr sz="2800" spc="-204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nhớ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Tính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bảo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mật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và riêng</a:t>
            </a:r>
            <a:r>
              <a:rPr sz="2800" spc="-15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tư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Máy</a:t>
            </a:r>
            <a:r>
              <a:rPr sz="2800" spc="-3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ảo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Davik: &lt;</a:t>
            </a:r>
            <a:r>
              <a:rPr sz="2800" spc="-7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4.4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ART (Android Runtime):</a:t>
            </a:r>
            <a:r>
              <a:rPr sz="2800" spc="-19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5.0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5947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Sử dụng </a:t>
            </a:r>
            <a:r>
              <a:rPr spc="-5" dirty="0"/>
              <a:t>nhân</a:t>
            </a:r>
            <a:r>
              <a:rPr spc="-70" dirty="0"/>
              <a:t> </a:t>
            </a:r>
            <a:r>
              <a:rPr spc="-5" dirty="0"/>
              <a:t>Linux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5"/>
              </a:lnSpc>
            </a:pPr>
            <a:r>
              <a:rPr spc="35" dirty="0"/>
              <a:t>9/25/2019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21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1002233"/>
            <a:ext cx="8007984" cy="52027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323215" indent="-344805">
              <a:lnSpc>
                <a:spcPct val="100000"/>
              </a:lnSpc>
              <a:spcBef>
                <a:spcPts val="11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Dựa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trên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Linux kernel 2.6;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Từ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Andoird 4.0 sử</a:t>
            </a:r>
            <a:r>
              <a:rPr sz="2800" spc="-36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 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Linux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kernel</a:t>
            </a:r>
            <a:r>
              <a:rPr sz="2800" spc="-1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3.x.</a:t>
            </a:r>
            <a:endParaRPr sz="2800" dirty="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Tập các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middleware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lõi giao tiếp với phần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cứng, 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quản lý tiến trình, bộ nhớ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cấp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thấp, trình điều</a:t>
            </a:r>
            <a:r>
              <a:rPr sz="2800" spc="-50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khiển  thiết bị</a:t>
            </a:r>
            <a:r>
              <a:rPr sz="2800" spc="-10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driver,…</a:t>
            </a:r>
            <a:endParaRPr sz="2800" dirty="0">
              <a:latin typeface="Times New Roman"/>
              <a:cs typeface="Times New Roman"/>
            </a:endParaRPr>
          </a:p>
          <a:p>
            <a:pPr marL="356870" marR="25019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Google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thực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hiện nhiều thay đỗi về kiến </a:t>
            </a:r>
            <a:r>
              <a:rPr sz="2800" spc="5" dirty="0" err="1">
                <a:solidFill>
                  <a:srgbClr val="0000CC"/>
                </a:solidFill>
                <a:latin typeface="Times New Roman"/>
                <a:cs typeface="Times New Roman"/>
              </a:rPr>
              <a:t>trúc</a:t>
            </a:r>
            <a:r>
              <a:rPr sz="2800" spc="-50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en-US" sz="2800" spc="-50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>
                <a:solidFill>
                  <a:srgbClr val="0000CC"/>
                </a:solidFill>
                <a:latin typeface="Times New Roman"/>
                <a:cs typeface="Times New Roman"/>
              </a:rPr>
              <a:t>để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 phù  hợp với thiết bị di</a:t>
            </a:r>
            <a:r>
              <a:rPr sz="2800" spc="-2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động.</a:t>
            </a:r>
            <a:endParaRPr sz="2800" dirty="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Không có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hệ thống</a:t>
            </a:r>
            <a:r>
              <a:rPr sz="2800" spc="-17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X-Window</a:t>
            </a:r>
            <a:endParaRPr sz="2800" dirty="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Chuyển ứng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 từ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Linux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sang Android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rất</a:t>
            </a:r>
            <a:r>
              <a:rPr sz="2800" spc="-35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khó.</a:t>
            </a:r>
            <a:endParaRPr sz="2800" dirty="0">
              <a:latin typeface="Times New Roman"/>
              <a:cs typeface="Times New Roman"/>
            </a:endParaRPr>
          </a:p>
          <a:p>
            <a:pPr marL="356870" marR="47244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Dùng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Java để phát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triển ứng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dụng. Chạy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ứng</a:t>
            </a:r>
            <a:r>
              <a:rPr sz="2800" spc="-409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  theo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cơ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chế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máy</a:t>
            </a:r>
            <a:r>
              <a:rPr sz="2800" spc="-11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ảo.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9401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Cơ </a:t>
            </a:r>
            <a:r>
              <a:rPr spc="-5" dirty="0"/>
              <a:t>chế quản lý </a:t>
            </a:r>
            <a:r>
              <a:rPr spc="-10" dirty="0"/>
              <a:t>bộ</a:t>
            </a:r>
            <a:r>
              <a:rPr spc="-25" dirty="0"/>
              <a:t> </a:t>
            </a:r>
            <a:r>
              <a:rPr spc="-10" dirty="0"/>
              <a:t>nhớ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22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845257"/>
            <a:ext cx="8062595" cy="43795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Cơ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chế giảm thiểu tối đa tiêu thụ điện năng</a:t>
            </a:r>
            <a:r>
              <a:rPr sz="2800" spc="-50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(pin)</a:t>
            </a:r>
            <a:endParaRPr sz="280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Khi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một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ứng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 bị ẩn, hệ thống sẽ tự động</a:t>
            </a:r>
            <a:r>
              <a:rPr sz="2800" spc="-38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ngưng  nó trong bộ nhớ,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nhưng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nó vẫn</a:t>
            </a:r>
            <a:r>
              <a:rPr sz="2800" spc="-32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6633"/>
                </a:solidFill>
                <a:latin typeface="Times New Roman"/>
                <a:cs typeface="Times New Roman"/>
              </a:rPr>
              <a:t>“mở”.</a:t>
            </a:r>
            <a:endParaRPr sz="2800">
              <a:latin typeface="Times New Roman"/>
              <a:cs typeface="Times New Roman"/>
            </a:endParaRPr>
          </a:p>
          <a:p>
            <a:pPr marL="683260" marR="12573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Khi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hệ thống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cần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tài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nguyên,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sẽ hủy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ứng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</a:t>
            </a:r>
            <a:r>
              <a:rPr sz="2800" spc="-40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theo  thời điểm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sử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</a:t>
            </a:r>
            <a:r>
              <a:rPr sz="2800" spc="-19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cuối.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Hạn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chế bộ nhớ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ứng</a:t>
            </a:r>
            <a:r>
              <a:rPr sz="2800" spc="-17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</a:t>
            </a:r>
            <a:endParaRPr sz="2800">
              <a:latin typeface="Times New Roman"/>
              <a:cs typeface="Times New Roman"/>
            </a:endParaRPr>
          </a:p>
          <a:p>
            <a:pPr marL="683260" marR="498475" lvl="1" indent="-326390">
              <a:lnSpc>
                <a:spcPct val="100000"/>
              </a:lnSpc>
              <a:spcBef>
                <a:spcPts val="67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Android đặt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một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giới hạn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cứng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về kích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thước</a:t>
            </a:r>
            <a:r>
              <a:rPr sz="2800" spc="-32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15" dirty="0">
                <a:solidFill>
                  <a:srgbClr val="006633"/>
                </a:solidFill>
                <a:latin typeface="Times New Roman"/>
                <a:cs typeface="Times New Roman"/>
              </a:rPr>
              <a:t>bộ 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nhớ cho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mỗi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ứng</a:t>
            </a:r>
            <a:r>
              <a:rPr sz="2800" spc="-7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10" dirty="0">
                <a:solidFill>
                  <a:srgbClr val="006633"/>
                </a:solidFill>
                <a:latin typeface="Times New Roman"/>
                <a:cs typeface="Times New Roman"/>
              </a:rPr>
              <a:t>dụng.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Quá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giới hạn sẽ phát sinh lỗi</a:t>
            </a:r>
            <a:r>
              <a:rPr sz="2800" spc="-32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OutOfMemoryError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43618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Tính </a:t>
            </a:r>
            <a:r>
              <a:rPr spc="-10" dirty="0"/>
              <a:t>bảo </a:t>
            </a:r>
            <a:r>
              <a:rPr spc="-20" dirty="0"/>
              <a:t>mật </a:t>
            </a:r>
            <a:r>
              <a:rPr spc="-5" dirty="0"/>
              <a:t>và riêng</a:t>
            </a:r>
            <a:r>
              <a:rPr spc="5" dirty="0"/>
              <a:t> </a:t>
            </a:r>
            <a:r>
              <a:rPr spc="-5" dirty="0"/>
              <a:t>tư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929386"/>
            <a:ext cx="7781290" cy="1819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2920" indent="-344805">
              <a:lnSpc>
                <a:spcPct val="100000"/>
              </a:lnSpc>
              <a:spcBef>
                <a:spcPts val="10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Các ứng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 Android chạy trong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một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"hộp</a:t>
            </a:r>
            <a:r>
              <a:rPr sz="2800" spc="-35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cát"  (sandbox) – không tiếp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cận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tài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nguyên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hệ</a:t>
            </a:r>
            <a:r>
              <a:rPr sz="2800" spc="-38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thống.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Người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dùng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trao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quyền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truy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cập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một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cách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công</a:t>
            </a:r>
            <a:r>
              <a:rPr sz="2800" spc="-24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khai  khi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cài</a:t>
            </a:r>
            <a:r>
              <a:rPr sz="2800" spc="-7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đặt.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9975" y="2924175"/>
            <a:ext cx="3816350" cy="3143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23</a:t>
            </a:fld>
            <a:endParaRPr spc="-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68122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Máy ảo Dalvik (Android &lt;= 4.4</a:t>
            </a:r>
            <a:r>
              <a:rPr spc="-10" dirty="0"/>
              <a:t> Kitkat)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24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1002233"/>
            <a:ext cx="8046720" cy="4551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36575" indent="-344805">
              <a:lnSpc>
                <a:spcPct val="100000"/>
              </a:lnSpc>
              <a:spcBef>
                <a:spcPts val="11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Dalvik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là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máy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ảo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Java thu gọn dành cho thiết bị</a:t>
            </a:r>
            <a:r>
              <a:rPr sz="2800" spc="-43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đi  động (sử dụng trong Android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&lt;=</a:t>
            </a:r>
            <a:r>
              <a:rPr sz="2800" spc="-31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4.4).</a:t>
            </a:r>
            <a:endParaRPr sz="2800">
              <a:latin typeface="Times New Roman"/>
              <a:cs typeface="Times New Roman"/>
            </a:endParaRPr>
          </a:p>
          <a:p>
            <a:pPr marL="683260" marR="267335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Mỗi ứng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 Android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được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chạy trong tiến</a:t>
            </a:r>
            <a:r>
              <a:rPr sz="2800" spc="-39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trình  riêng, với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một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thực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thể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(instance)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của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máy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ảo  Dalvik</a:t>
            </a:r>
            <a:r>
              <a:rPr sz="2800" spc="-7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riêng.</a:t>
            </a:r>
            <a:endParaRPr sz="2800">
              <a:latin typeface="Times New Roman"/>
              <a:cs typeface="Times New Roman"/>
            </a:endParaRPr>
          </a:p>
          <a:p>
            <a:pPr marL="356870" marR="246379" indent="-344805" algn="just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Nhờ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máy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ảo Dalvik 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mà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chúng ta chỉ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có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một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app</a:t>
            </a:r>
            <a:r>
              <a:rPr sz="2800" spc="-18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duy  nhất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nhưng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vẫn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có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thể chạy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trên smartphone,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tablet, 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Smart TV,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thiết bị</a:t>
            </a:r>
            <a:r>
              <a:rPr sz="2800" spc="-5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nhúng,…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Dalvik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là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một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phần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mềm 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mã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nguồn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mở,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ban đầu</a:t>
            </a:r>
            <a:r>
              <a:rPr sz="2800" spc="-15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được 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phát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triển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bởi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Dan</a:t>
            </a:r>
            <a:r>
              <a:rPr sz="2800" spc="-16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Bornstein.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47294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Máy ảo </a:t>
            </a:r>
            <a:r>
              <a:rPr spc="-10" dirty="0"/>
              <a:t>ART </a:t>
            </a:r>
            <a:r>
              <a:rPr spc="-5" dirty="0"/>
              <a:t>(Android</a:t>
            </a:r>
            <a:r>
              <a:rPr spc="-20" dirty="0"/>
              <a:t> </a:t>
            </a:r>
            <a:r>
              <a:rPr spc="-5" dirty="0"/>
              <a:t>5.0)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25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845257"/>
            <a:ext cx="7933690" cy="43795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Vấn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đề với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Dalvik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là chậm trong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một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số trường</a:t>
            </a:r>
            <a:r>
              <a:rPr sz="2800" spc="-31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hợp.</a:t>
            </a:r>
            <a:endParaRPr sz="2800">
              <a:latin typeface="Times New Roman"/>
              <a:cs typeface="Times New Roman"/>
            </a:endParaRPr>
          </a:p>
          <a:p>
            <a:pPr marL="356870" marR="102235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Google đã phát triển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một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giải pháp thay thế cho</a:t>
            </a:r>
            <a:r>
              <a:rPr sz="2800" spc="-47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máy 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ảo Dalvik -&gt;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tối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ưu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hơn, tiết kiệm pin tốt</a:t>
            </a:r>
            <a:r>
              <a:rPr sz="2800" spc="-38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hơn.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Sự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khác biệt của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Dalvik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và</a:t>
            </a:r>
            <a:r>
              <a:rPr sz="2800" spc="-26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ART</a:t>
            </a:r>
            <a:endParaRPr sz="280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Dalvik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sử dụng bộ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máy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gọi là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"Just-In-Time"</a:t>
            </a:r>
            <a:r>
              <a:rPr sz="2800" spc="-229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(JIT)  compiler</a:t>
            </a:r>
            <a:endParaRPr sz="2800">
              <a:latin typeface="Times New Roman"/>
              <a:cs typeface="Times New Roman"/>
            </a:endParaRPr>
          </a:p>
          <a:p>
            <a:pPr marL="683260" marR="440690" lvl="1" indent="-326390">
              <a:lnSpc>
                <a:spcPct val="100000"/>
              </a:lnSpc>
              <a:spcBef>
                <a:spcPts val="67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ART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sử dụng bộ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máy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"Ahead-Of-Time"</a:t>
            </a:r>
            <a:r>
              <a:rPr sz="2800" spc="-17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(AOT) 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compiler.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ART được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sử dụng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mặc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định từ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Android</a:t>
            </a:r>
            <a:r>
              <a:rPr sz="2800" spc="-28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5.0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3267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Đóng </a:t>
            </a:r>
            <a:r>
              <a:rPr dirty="0"/>
              <a:t>gói </a:t>
            </a:r>
            <a:r>
              <a:rPr spc="-10" dirty="0"/>
              <a:t>ứng</a:t>
            </a:r>
            <a:r>
              <a:rPr spc="-50" dirty="0"/>
              <a:t> </a:t>
            </a:r>
            <a:r>
              <a:rPr spc="-10" dirty="0"/>
              <a:t>dụng</a:t>
            </a:r>
          </a:p>
        </p:txBody>
      </p:sp>
      <p:sp>
        <p:nvSpPr>
          <p:cNvPr id="3" name="object 3"/>
          <p:cNvSpPr/>
          <p:nvPr/>
        </p:nvSpPr>
        <p:spPr>
          <a:xfrm>
            <a:off x="395287" y="1196975"/>
            <a:ext cx="8393049" cy="4752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26</a:t>
            </a:fld>
            <a:endParaRPr spc="-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53060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Kiến </a:t>
            </a:r>
            <a:r>
              <a:rPr spc="-5" dirty="0"/>
              <a:t>trúc phân</a:t>
            </a:r>
            <a:r>
              <a:rPr spc="-55" dirty="0"/>
              <a:t> </a:t>
            </a:r>
            <a:r>
              <a:rPr spc="-5" dirty="0"/>
              <a:t>tầng</a:t>
            </a:r>
          </a:p>
        </p:txBody>
      </p:sp>
      <p:sp>
        <p:nvSpPr>
          <p:cNvPr id="3" name="object 3"/>
          <p:cNvSpPr/>
          <p:nvPr/>
        </p:nvSpPr>
        <p:spPr>
          <a:xfrm>
            <a:off x="900112" y="908050"/>
            <a:ext cx="7416800" cy="532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27</a:t>
            </a:fld>
            <a:endParaRPr spc="-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4868862"/>
            <a:ext cx="7920101" cy="139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442976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Lớp </a:t>
            </a:r>
            <a:r>
              <a:rPr spc="-10" dirty="0"/>
              <a:t>nhân (Linux Kernel)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28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536244" y="1073912"/>
            <a:ext cx="7734934" cy="2246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200660" indent="-344805" algn="just">
              <a:lnSpc>
                <a:spcPct val="100000"/>
              </a:lnSpc>
              <a:spcBef>
                <a:spcPts val="10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Hỗ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trợ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hệ thống bảo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mật,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quản lý bộ nhớ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cấp</a:t>
            </a:r>
            <a:r>
              <a:rPr sz="2800" spc="-36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thấp,  quản lý tiến trình, hệ thống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mạng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và các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trình</a:t>
            </a:r>
            <a:r>
              <a:rPr sz="2800" spc="-42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điều  khiển thiết bị</a:t>
            </a:r>
            <a:r>
              <a:rPr sz="2800" spc="-17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(driver).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8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Đóng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vai trò trung gian giao tiếp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giữa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phần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cứng</a:t>
            </a:r>
            <a:r>
              <a:rPr sz="2800" spc="-48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và 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các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lớp phần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mềm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ở</a:t>
            </a:r>
            <a:r>
              <a:rPr sz="2800" spc="-1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trên.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42703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Lớp </a:t>
            </a:r>
            <a:r>
              <a:rPr spc="-15" dirty="0"/>
              <a:t>thư </a:t>
            </a:r>
            <a:r>
              <a:rPr spc="-5" dirty="0"/>
              <a:t>viện</a:t>
            </a:r>
            <a:r>
              <a:rPr spc="-25" dirty="0"/>
              <a:t> </a:t>
            </a:r>
            <a:r>
              <a:rPr spc="-5" dirty="0"/>
              <a:t>(Libraries)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032545"/>
            <a:ext cx="7886700" cy="36969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3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Được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viết bằng ngôn ngữ</a:t>
            </a:r>
            <a:r>
              <a:rPr sz="2800" spc="-25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C/C++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34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Gồm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một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số các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tiện ích</a:t>
            </a:r>
            <a:r>
              <a:rPr sz="2800" spc="-1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như: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33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Hỗ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trợ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hệ thống thư viện C</a:t>
            </a:r>
            <a:r>
              <a:rPr sz="2800" spc="-254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(libc)</a:t>
            </a:r>
            <a:endParaRPr sz="280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ts val="3030"/>
              </a:lnSpc>
              <a:spcBef>
                <a:spcPts val="71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Hỗ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trợ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đa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phương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tiện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(multimedia), web</a:t>
            </a:r>
            <a:r>
              <a:rPr sz="2800" spc="-17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browser, 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SQLite...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28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Thư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viện bảo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mật</a:t>
            </a:r>
            <a:r>
              <a:rPr sz="2800" spc="-9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SSL</a:t>
            </a:r>
            <a:endParaRPr sz="2800">
              <a:latin typeface="Times New Roman"/>
              <a:cs typeface="Times New Roman"/>
            </a:endParaRPr>
          </a:p>
          <a:p>
            <a:pPr marL="356870" marR="4442460" lvl="1">
              <a:lnSpc>
                <a:spcPct val="110100"/>
              </a:lnSpc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Hỗ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trợ các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thư</a:t>
            </a:r>
            <a:r>
              <a:rPr sz="2800" spc="-13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viện  đồ họa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2D,</a:t>
            </a:r>
            <a:r>
              <a:rPr sz="2800" spc="-12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3D,…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00626" y="4321175"/>
            <a:ext cx="4392549" cy="1743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29</a:t>
            </a:fld>
            <a:endParaRPr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27222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Tài </a:t>
            </a:r>
            <a:r>
              <a:rPr spc="-5" dirty="0"/>
              <a:t>liệu học</a:t>
            </a:r>
            <a:r>
              <a:rPr spc="-75" dirty="0"/>
              <a:t> </a:t>
            </a:r>
            <a:r>
              <a:rPr spc="-10" dirty="0"/>
              <a:t>tập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989910"/>
            <a:ext cx="8379156" cy="58080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Bài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giảng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môn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học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+ Slides +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Thực</a:t>
            </a:r>
            <a:r>
              <a:rPr sz="2800" spc="-204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hành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Tài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liệu tham</a:t>
            </a:r>
            <a:r>
              <a:rPr sz="2800" spc="-1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khảo:</a:t>
            </a:r>
            <a:endParaRPr sz="2800" dirty="0">
              <a:latin typeface="Times New Roman"/>
              <a:cs typeface="Times New Roman"/>
            </a:endParaRPr>
          </a:p>
          <a:p>
            <a:pPr marL="683260" marR="16738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-25" dirty="0">
                <a:solidFill>
                  <a:srgbClr val="006633"/>
                </a:solidFill>
                <a:latin typeface="Times New Roman"/>
                <a:cs typeface="Times New Roman"/>
              </a:rPr>
              <a:t>“</a:t>
            </a:r>
            <a:r>
              <a:rPr lang="en-US" sz="2800" spc="-25" dirty="0">
                <a:solidFill>
                  <a:srgbClr val="006633"/>
                </a:solidFill>
                <a:latin typeface="Times New Roman"/>
                <a:cs typeface="Times New Roman"/>
              </a:rPr>
              <a:t>DIMARZIO, Jerome. Beginning Android Programming with Android Studio. John Wiley &amp; Sons, 2016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“</a:t>
            </a:r>
            <a:endParaRPr lang="en-US" sz="2800" spc="-5" dirty="0">
              <a:solidFill>
                <a:srgbClr val="006633"/>
              </a:solidFill>
              <a:latin typeface="Times New Roman"/>
              <a:cs typeface="Times New Roman"/>
            </a:endParaRPr>
          </a:p>
          <a:p>
            <a:pPr marL="683260" marR="16738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lang="en-US"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BLUNDELL, Paul; MILANO, Diego Torres. Learning Android Application </a:t>
            </a:r>
            <a:r>
              <a:rPr lang="en-US" sz="2800" spc="-5" dirty="0" err="1">
                <a:solidFill>
                  <a:srgbClr val="006633"/>
                </a:solidFill>
                <a:latin typeface="Times New Roman"/>
                <a:cs typeface="Times New Roman"/>
              </a:rPr>
              <a:t>Testing.Packt</a:t>
            </a:r>
            <a:r>
              <a:rPr lang="en-US"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 Publishing Ltd, 2015.</a:t>
            </a:r>
            <a:endParaRPr sz="2800" dirty="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68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“</a:t>
            </a:r>
            <a:r>
              <a:rPr lang="en-US"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MORRIS, Jason. Android User Interface Development: Beginner's Guide. PACKT publishing Ltd, 2011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.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Internet,…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721740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Lớp </a:t>
            </a:r>
            <a:r>
              <a:rPr spc="-15" dirty="0"/>
              <a:t>thực </a:t>
            </a:r>
            <a:r>
              <a:rPr spc="-5" dirty="0"/>
              <a:t>thi </a:t>
            </a:r>
            <a:r>
              <a:rPr spc="-10" dirty="0"/>
              <a:t>Android </a:t>
            </a:r>
            <a:r>
              <a:rPr spc="-5" dirty="0"/>
              <a:t>(Android</a:t>
            </a:r>
            <a:r>
              <a:rPr spc="40" dirty="0"/>
              <a:t> </a:t>
            </a:r>
            <a:r>
              <a:rPr spc="-15" dirty="0"/>
              <a:t>Runtime)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845257"/>
            <a:ext cx="7830820" cy="30137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Lớp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máy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ảo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giúp việc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thực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thi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ứng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</a:t>
            </a:r>
            <a:r>
              <a:rPr sz="2800" spc="-31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Máy ảo Davik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hoặc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máy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ảo</a:t>
            </a:r>
            <a:r>
              <a:rPr sz="2800" spc="-12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6633"/>
                </a:solidFill>
                <a:latin typeface="Times New Roman"/>
                <a:cs typeface="Times New Roman"/>
              </a:rPr>
              <a:t>ART.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Mỗi ứng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 chạy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trên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một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thực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thể của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máy</a:t>
            </a:r>
            <a:r>
              <a:rPr sz="2800" spc="-29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ảo.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Thư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viện lõi Java (Java core</a:t>
            </a:r>
            <a:r>
              <a:rPr sz="2800" spc="-28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libraries)</a:t>
            </a:r>
            <a:endParaRPr sz="280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Cung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cấp các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thư viện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API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để phát triển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ứng</a:t>
            </a:r>
            <a:r>
              <a:rPr sz="2800" spc="-36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  bằng ngôn ngữ</a:t>
            </a:r>
            <a:r>
              <a:rPr sz="2800" spc="-17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Java.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7900" y="4076700"/>
            <a:ext cx="3600450" cy="1800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30</a:t>
            </a:fld>
            <a:endParaRPr spc="-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61258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Lớp </a:t>
            </a:r>
            <a:r>
              <a:rPr spc="-15" dirty="0"/>
              <a:t>khung </a:t>
            </a:r>
            <a:r>
              <a:rPr spc="-10" dirty="0"/>
              <a:t>ứng dụng</a:t>
            </a:r>
            <a:r>
              <a:rPr spc="20" dirty="0"/>
              <a:t> </a:t>
            </a:r>
            <a:r>
              <a:rPr spc="-10" dirty="0"/>
              <a:t>(Framework)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002233"/>
            <a:ext cx="7840980" cy="32715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287655" indent="-344805">
              <a:lnSpc>
                <a:spcPct val="100000"/>
              </a:lnSpc>
              <a:spcBef>
                <a:spcPts val="11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Cung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cấp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tập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các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tiện ích dịch vụ và hệ thống</a:t>
            </a:r>
            <a:r>
              <a:rPr sz="2800" spc="-48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giúp  cho việc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cài đặt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và hiển thị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ứng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lên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thiết</a:t>
            </a:r>
            <a:r>
              <a:rPr sz="2800" spc="-509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bị.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Các dịch vụ bao</a:t>
            </a:r>
            <a:r>
              <a:rPr sz="2800" spc="-16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gồm:</a:t>
            </a:r>
            <a:endParaRPr sz="2800">
              <a:latin typeface="Times New Roman"/>
              <a:cs typeface="Times New Roman"/>
            </a:endParaRPr>
          </a:p>
          <a:p>
            <a:pPr marL="683260" marR="15494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Trình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quản lý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Activity: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quản lý vòng đời của</a:t>
            </a:r>
            <a:r>
              <a:rPr sz="2800" spc="-434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ứng 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dụng, điều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hướng giữa các ứng</a:t>
            </a:r>
            <a:r>
              <a:rPr sz="2800" spc="-29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dụng.</a:t>
            </a:r>
            <a:endParaRPr sz="280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Notification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Manager: cho phép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ứng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 hiển</a:t>
            </a:r>
            <a:r>
              <a:rPr sz="2800" spc="-43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thị  thông báo (alert) lên thanh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trạng</a:t>
            </a:r>
            <a:r>
              <a:rPr sz="2800" spc="-33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thái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312" y="4437126"/>
            <a:ext cx="8280400" cy="1442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31</a:t>
            </a:fld>
            <a:endParaRPr spc="-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61258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Lớp </a:t>
            </a:r>
            <a:r>
              <a:rPr spc="-15" dirty="0"/>
              <a:t>khung </a:t>
            </a:r>
            <a:r>
              <a:rPr spc="-10" dirty="0"/>
              <a:t>ứng dụng</a:t>
            </a:r>
            <a:r>
              <a:rPr spc="20" dirty="0"/>
              <a:t> </a:t>
            </a:r>
            <a:r>
              <a:rPr spc="-10" dirty="0"/>
              <a:t>(Framework)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32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845257"/>
            <a:ext cx="8054975" cy="37820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Một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số dịch vụ như</a:t>
            </a:r>
            <a:r>
              <a:rPr sz="2800" spc="-2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(tt)</a:t>
            </a:r>
            <a:endParaRPr sz="2800">
              <a:latin typeface="Times New Roman"/>
              <a:cs typeface="Times New Roman"/>
            </a:endParaRPr>
          </a:p>
          <a:p>
            <a:pPr marL="683260" marR="14097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Resource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Manager: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cung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cấp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việc truy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cập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đến tài 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nguyên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như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localized strings, graphics,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và</a:t>
            </a:r>
            <a:r>
              <a:rPr sz="2800" spc="-30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layout.d</a:t>
            </a:r>
            <a:endParaRPr sz="2800">
              <a:latin typeface="Times New Roman"/>
              <a:cs typeface="Times New Roman"/>
            </a:endParaRPr>
          </a:p>
          <a:p>
            <a:pPr marL="683260" marR="244475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Content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Providers: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cung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cấp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việc truy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cập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đến</a:t>
            </a:r>
            <a:r>
              <a:rPr sz="2800" spc="-39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các 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dữ liệu chia sẻ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giữa các ứng</a:t>
            </a:r>
            <a:r>
              <a:rPr sz="2800" spc="-29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dụng.</a:t>
            </a:r>
            <a:endParaRPr sz="280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View </a:t>
            </a:r>
            <a:r>
              <a:rPr sz="2800" spc="-10" dirty="0">
                <a:solidFill>
                  <a:srgbClr val="006633"/>
                </a:solidFill>
                <a:latin typeface="Times New Roman"/>
                <a:cs typeface="Times New Roman"/>
              </a:rPr>
              <a:t>system: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cung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cấp các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thành phần để xây</a:t>
            </a:r>
            <a:r>
              <a:rPr sz="2800" spc="-31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dựng 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giao diện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ứng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dụng, như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lists,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grids, text boxes, 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buttons,…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Lớp </a:t>
            </a:r>
            <a:r>
              <a:rPr spc="-10" dirty="0"/>
              <a:t>ứng</a:t>
            </a:r>
            <a:r>
              <a:rPr spc="-70" dirty="0"/>
              <a:t> </a:t>
            </a:r>
            <a:r>
              <a:rPr spc="-10" dirty="0"/>
              <a:t>dụng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773252"/>
            <a:ext cx="7778750" cy="34410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Lớp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chứa ứng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được cài đặt lên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thiết</a:t>
            </a:r>
            <a:r>
              <a:rPr sz="2800" spc="-34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bị.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 algn="just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3260" algn="l"/>
              </a:tabLst>
            </a:pP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Được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viết bằng ngôn ngữ</a:t>
            </a:r>
            <a:r>
              <a:rPr sz="2800" spc="-25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Java</a:t>
            </a:r>
            <a:endParaRPr sz="2800">
              <a:latin typeface="Times New Roman"/>
              <a:cs typeface="Times New Roman"/>
            </a:endParaRPr>
          </a:p>
          <a:p>
            <a:pPr marL="356870" indent="-344805" algn="just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Các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ứng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 bao</a:t>
            </a:r>
            <a:r>
              <a:rPr sz="2800" spc="-16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gồm:</a:t>
            </a:r>
            <a:endParaRPr sz="2800">
              <a:latin typeface="Times New Roman"/>
              <a:cs typeface="Times New Roman"/>
            </a:endParaRPr>
          </a:p>
          <a:p>
            <a:pPr marL="683260" marR="5080" lvl="1" indent="-326390" algn="just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3260" algn="l"/>
              </a:tabLst>
            </a:pP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Tập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các ứng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 lõi đi kèm với Android của</a:t>
            </a:r>
            <a:r>
              <a:rPr sz="2800" spc="-44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bên  thứ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3 như: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email,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SMS, calendar,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maps,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browser,  contacts,..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 algn="just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Các ứng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 của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người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dùng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cài</a:t>
            </a:r>
            <a:r>
              <a:rPr sz="2800" spc="-31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đặt.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0850" y="5084762"/>
            <a:ext cx="8224901" cy="1022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33</a:t>
            </a:fld>
            <a:endParaRPr spc="-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250" y="2781236"/>
            <a:ext cx="6121400" cy="3506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8652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Môi </a:t>
            </a:r>
            <a:r>
              <a:rPr spc="-10" dirty="0"/>
              <a:t>trường </a:t>
            </a:r>
            <a:r>
              <a:rPr spc="-5" dirty="0"/>
              <a:t>phát</a:t>
            </a:r>
            <a:r>
              <a:rPr spc="-35" dirty="0"/>
              <a:t> </a:t>
            </a:r>
            <a:r>
              <a:rPr spc="-5" dirty="0"/>
              <a:t>triển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34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536244" y="914501"/>
            <a:ext cx="8014970" cy="178752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0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Java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Development Kit</a:t>
            </a:r>
            <a:r>
              <a:rPr sz="2800" spc="-15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(JDK)</a:t>
            </a:r>
            <a:endParaRPr sz="280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59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400" u="heavy" spc="-5" dirty="0">
                <a:solidFill>
                  <a:srgbClr val="996600"/>
                </a:solidFill>
                <a:uFill>
                  <a:solidFill>
                    <a:srgbClr val="996600"/>
                  </a:solidFill>
                </a:uFill>
                <a:latin typeface="Times New Roman"/>
                <a:cs typeface="Times New Roman"/>
                <a:hlinkClick r:id="rId3"/>
              </a:rPr>
              <a:t>http://www.oracle.com/technetwork/java/javase/downloads/  </a:t>
            </a:r>
            <a:r>
              <a:rPr sz="2400" u="heavy" dirty="0">
                <a:solidFill>
                  <a:srgbClr val="996600"/>
                </a:solidFill>
                <a:uFill>
                  <a:solidFill>
                    <a:srgbClr val="996600"/>
                  </a:solidFill>
                </a:uFill>
                <a:latin typeface="Times New Roman"/>
                <a:cs typeface="Times New Roman"/>
                <a:hlinkClick r:id="rId3"/>
              </a:rPr>
              <a:t>index.html</a:t>
            </a:r>
            <a:endParaRPr sz="24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58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Thiết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lập </a:t>
            </a:r>
            <a:r>
              <a:rPr sz="2400" spc="-10" dirty="0">
                <a:solidFill>
                  <a:srgbClr val="006633"/>
                </a:solidFill>
                <a:latin typeface="Times New Roman"/>
                <a:cs typeface="Times New Roman"/>
              </a:rPr>
              <a:t>các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biến môi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trường JAVA_HOME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và</a:t>
            </a:r>
            <a:r>
              <a:rPr sz="2400" spc="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Path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242824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Android</a:t>
            </a:r>
            <a:r>
              <a:rPr spc="-60" dirty="0"/>
              <a:t> </a:t>
            </a:r>
            <a:r>
              <a:rPr spc="-10" dirty="0"/>
              <a:t>SDK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929386"/>
            <a:ext cx="8049895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Chứa</a:t>
            </a:r>
            <a:r>
              <a:rPr sz="2800" spc="-3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các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công</a:t>
            </a:r>
            <a:r>
              <a:rPr sz="2800" spc="-7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cụ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và</a:t>
            </a:r>
            <a:r>
              <a:rPr sz="2800" spc="-3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tiện</a:t>
            </a:r>
            <a:r>
              <a:rPr sz="2800" spc="-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ích</a:t>
            </a:r>
            <a:r>
              <a:rPr sz="2800" spc="-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để</a:t>
            </a:r>
            <a:r>
              <a:rPr sz="2800" spc="-3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biên</a:t>
            </a:r>
            <a:r>
              <a:rPr sz="2800" spc="-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dịch</a:t>
            </a:r>
            <a:r>
              <a:rPr sz="2800" spc="-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và</a:t>
            </a:r>
            <a:r>
              <a:rPr sz="2800" spc="-3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đóng</a:t>
            </a:r>
            <a:r>
              <a:rPr sz="2800" spc="-7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gói 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ứng</a:t>
            </a:r>
            <a:r>
              <a:rPr sz="2800" spc="-2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00401" y="1497075"/>
            <a:ext cx="5903849" cy="4754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35</a:t>
            </a:fld>
            <a:endParaRPr spc="-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3305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Android Studio</a:t>
            </a:r>
            <a:r>
              <a:rPr spc="-70" dirty="0"/>
              <a:t> </a:t>
            </a:r>
            <a:r>
              <a:rPr dirty="0"/>
              <a:t>3.x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1002233"/>
            <a:ext cx="7390130" cy="13931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1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 Studio là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một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IDE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được thiết kế đặc</a:t>
            </a:r>
            <a:r>
              <a:rPr sz="2800" spc="-38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biệt  dành cho việc xây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dựng các ứng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</a:t>
            </a:r>
            <a:r>
              <a:rPr sz="2800" spc="-35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Android.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Link:</a:t>
            </a:r>
            <a:r>
              <a:rPr sz="2800" spc="-30" dirty="0">
                <a:solidFill>
                  <a:srgbClr val="996600"/>
                </a:solidFill>
                <a:latin typeface="Times New Roman"/>
                <a:cs typeface="Times New Roman"/>
              </a:rPr>
              <a:t> </a:t>
            </a:r>
            <a:r>
              <a:rPr sz="2800" u="heavy" spc="-5" dirty="0">
                <a:solidFill>
                  <a:srgbClr val="996600"/>
                </a:solidFill>
                <a:uFill>
                  <a:solidFill>
                    <a:srgbClr val="996600"/>
                  </a:solidFill>
                </a:uFill>
                <a:latin typeface="Times New Roman"/>
                <a:cs typeface="Times New Roman"/>
                <a:hlinkClick r:id="rId2"/>
              </a:rPr>
              <a:t>http://developer.android.com/studio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750" y="3213036"/>
            <a:ext cx="8093075" cy="2161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36</a:t>
            </a:fld>
            <a:endParaRPr spc="-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3305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Android Studio</a:t>
            </a:r>
            <a:r>
              <a:rPr spc="-70" dirty="0"/>
              <a:t> </a:t>
            </a:r>
            <a:r>
              <a:rPr dirty="0"/>
              <a:t>3.x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37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986331"/>
            <a:ext cx="7960995" cy="471424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9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Yêu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cầu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hệ thống để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cài đặt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 Studio</a:t>
            </a:r>
            <a:r>
              <a:rPr sz="2800" spc="-39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3.x: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59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Microsoft®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Windows® 7 trở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lên (32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or</a:t>
            </a:r>
            <a:r>
              <a:rPr sz="2400" spc="-2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64-bit).</a:t>
            </a:r>
            <a:endParaRPr sz="24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5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2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GB RAM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trở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lên.</a:t>
            </a:r>
            <a:endParaRPr sz="24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58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Dung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lượng ổ đĩa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ứng còn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trống ít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nhất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400</a:t>
            </a:r>
            <a:r>
              <a:rPr sz="2400" spc="-3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633"/>
                </a:solidFill>
                <a:latin typeface="Times New Roman"/>
                <a:cs typeface="Times New Roman"/>
              </a:rPr>
              <a:t>MB.</a:t>
            </a:r>
            <a:endParaRPr sz="240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58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400" spc="-30" dirty="0">
                <a:solidFill>
                  <a:srgbClr val="006633"/>
                </a:solidFill>
                <a:latin typeface="Times New Roman"/>
                <a:cs typeface="Times New Roman"/>
              </a:rPr>
              <a:t>Ít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nhất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1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GB cho Android SDK, emulator </a:t>
            </a:r>
            <a:r>
              <a:rPr sz="2400" spc="-20" dirty="0">
                <a:solidFill>
                  <a:srgbClr val="006633"/>
                </a:solidFill>
                <a:latin typeface="Times New Roman"/>
                <a:cs typeface="Times New Roman"/>
              </a:rPr>
              <a:t>system </a:t>
            </a:r>
            <a:r>
              <a:rPr sz="2400" spc="-10" dirty="0">
                <a:solidFill>
                  <a:srgbClr val="006633"/>
                </a:solidFill>
                <a:latin typeface="Times New Roman"/>
                <a:cs typeface="Times New Roman"/>
              </a:rPr>
              <a:t>images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và  </a:t>
            </a:r>
            <a:r>
              <a:rPr sz="2400" spc="-10" dirty="0">
                <a:solidFill>
                  <a:srgbClr val="006633"/>
                </a:solidFill>
                <a:latin typeface="Times New Roman"/>
                <a:cs typeface="Times New Roman"/>
              </a:rPr>
              <a:t>caches.</a:t>
            </a:r>
            <a:endParaRPr sz="24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5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Độ phân </a:t>
            </a:r>
            <a:r>
              <a:rPr sz="2400" spc="-10" dirty="0">
                <a:solidFill>
                  <a:srgbClr val="006633"/>
                </a:solidFill>
                <a:latin typeface="Times New Roman"/>
                <a:cs typeface="Times New Roman"/>
              </a:rPr>
              <a:t>giảm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tối thiểu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1280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x</a:t>
            </a:r>
            <a:r>
              <a:rPr sz="2400" spc="-1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800.</a:t>
            </a:r>
            <a:endParaRPr sz="24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58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Java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Development Kit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(JDK) 7 trở</a:t>
            </a:r>
            <a:r>
              <a:rPr sz="2400" spc="-2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lên.</a:t>
            </a:r>
            <a:endParaRPr sz="2400">
              <a:latin typeface="Times New Roman"/>
              <a:cs typeface="Times New Roman"/>
            </a:endParaRPr>
          </a:p>
          <a:p>
            <a:pPr marL="683260" marR="332105" lvl="1" indent="-326390">
              <a:lnSpc>
                <a:spcPct val="100000"/>
              </a:lnSpc>
              <a:spcBef>
                <a:spcPts val="5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Tùy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chọn thêm cho </a:t>
            </a:r>
            <a:r>
              <a:rPr sz="2400" spc="-10" dirty="0">
                <a:solidFill>
                  <a:srgbClr val="006633"/>
                </a:solidFill>
                <a:latin typeface="Times New Roman"/>
                <a:cs typeface="Times New Roman"/>
              </a:rPr>
              <a:t>accelerated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emulator: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hỗ trợ bộ </a:t>
            </a:r>
            <a:r>
              <a:rPr sz="2400" spc="5" dirty="0">
                <a:solidFill>
                  <a:srgbClr val="006633"/>
                </a:solidFill>
                <a:latin typeface="Times New Roman"/>
                <a:cs typeface="Times New Roman"/>
              </a:rPr>
              <a:t>xử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lý  </a:t>
            </a:r>
            <a:r>
              <a:rPr sz="2400" spc="-10" dirty="0">
                <a:solidFill>
                  <a:srgbClr val="006633"/>
                </a:solidFill>
                <a:latin typeface="Times New Roman"/>
                <a:cs typeface="Times New Roman"/>
              </a:rPr>
              <a:t>Intel®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với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các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phiên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bản: </a:t>
            </a:r>
            <a:r>
              <a:rPr sz="2400" spc="-10" dirty="0">
                <a:solidFill>
                  <a:srgbClr val="006633"/>
                </a:solidFill>
                <a:latin typeface="Times New Roman"/>
                <a:cs typeface="Times New Roman"/>
              </a:rPr>
              <a:t>Intel®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VT-x, </a:t>
            </a:r>
            <a:r>
              <a:rPr sz="2400" spc="-10" dirty="0">
                <a:solidFill>
                  <a:srgbClr val="006633"/>
                </a:solidFill>
                <a:latin typeface="Times New Roman"/>
                <a:cs typeface="Times New Roman"/>
              </a:rPr>
              <a:t>Intel®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EM64T  </a:t>
            </a:r>
            <a:r>
              <a:rPr sz="2400" spc="-10" dirty="0">
                <a:solidFill>
                  <a:srgbClr val="006633"/>
                </a:solidFill>
                <a:latin typeface="Times New Roman"/>
                <a:cs typeface="Times New Roman"/>
              </a:rPr>
              <a:t>(Intel® </a:t>
            </a:r>
            <a:r>
              <a:rPr sz="2400" dirty="0">
                <a:solidFill>
                  <a:srgbClr val="006633"/>
                </a:solidFill>
                <a:latin typeface="Times New Roman"/>
                <a:cs typeface="Times New Roman"/>
              </a:rPr>
              <a:t>64), và tính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năng Execute Disable </a:t>
            </a:r>
            <a:r>
              <a:rPr sz="2400" spc="-10" dirty="0">
                <a:solidFill>
                  <a:srgbClr val="006633"/>
                </a:solidFill>
                <a:latin typeface="Times New Roman"/>
                <a:cs typeface="Times New Roman"/>
              </a:rPr>
              <a:t>(XD)</a:t>
            </a:r>
            <a:r>
              <a:rPr sz="2400" spc="3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6633"/>
                </a:solidFill>
                <a:latin typeface="Times New Roman"/>
                <a:cs typeface="Times New Roman"/>
              </a:rPr>
              <a:t>Bit.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3305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Android Studio</a:t>
            </a:r>
            <a:r>
              <a:rPr spc="-70" dirty="0"/>
              <a:t> </a:t>
            </a:r>
            <a:r>
              <a:rPr dirty="0"/>
              <a:t>3.x</a:t>
            </a:r>
          </a:p>
        </p:txBody>
      </p:sp>
      <p:sp>
        <p:nvSpPr>
          <p:cNvPr id="3" name="object 3"/>
          <p:cNvSpPr/>
          <p:nvPr/>
        </p:nvSpPr>
        <p:spPr>
          <a:xfrm>
            <a:off x="939800" y="907986"/>
            <a:ext cx="6948551" cy="5329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38</a:t>
            </a:fld>
            <a:endParaRPr spc="-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59867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Thực </a:t>
            </a:r>
            <a:r>
              <a:rPr spc="-10" dirty="0"/>
              <a:t>hành </a:t>
            </a:r>
            <a:r>
              <a:rPr spc="-5" dirty="0"/>
              <a:t>cài đặt </a:t>
            </a:r>
            <a:r>
              <a:rPr spc="-10" dirty="0"/>
              <a:t>Android</a:t>
            </a:r>
            <a:r>
              <a:rPr spc="-5" dirty="0"/>
              <a:t> </a:t>
            </a:r>
            <a:r>
              <a:rPr spc="-10" dirty="0"/>
              <a:t>Studio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7217" y="1073912"/>
            <a:ext cx="759523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Tải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bộ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cài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đặt:</a:t>
            </a:r>
            <a:r>
              <a:rPr sz="2800" spc="-90" dirty="0">
                <a:solidFill>
                  <a:srgbClr val="996600"/>
                </a:solidFill>
                <a:latin typeface="Times New Roman"/>
                <a:cs typeface="Times New Roman"/>
              </a:rPr>
              <a:t> </a:t>
            </a:r>
            <a:r>
              <a:rPr sz="2800" u="heavy" spc="-5" dirty="0">
                <a:solidFill>
                  <a:srgbClr val="996600"/>
                </a:solidFill>
                <a:uFill>
                  <a:solidFill>
                    <a:srgbClr val="996600"/>
                  </a:solidFill>
                </a:uFill>
                <a:latin typeface="Times New Roman"/>
                <a:cs typeface="Times New Roman"/>
                <a:hlinkClick r:id="rId2"/>
              </a:rPr>
              <a:t>http://developer.android.com/studio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6375" y="1679575"/>
            <a:ext cx="5749925" cy="4486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39</a:t>
            </a:fld>
            <a:endParaRPr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1699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Kiến </a:t>
            </a:r>
            <a:r>
              <a:rPr spc="-5" dirty="0"/>
              <a:t>thức yêu</a:t>
            </a:r>
            <a:r>
              <a:rPr spc="-20" dirty="0"/>
              <a:t> </a:t>
            </a:r>
            <a:r>
              <a:rPr spc="-5" dirty="0"/>
              <a:t>cầu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1062369"/>
            <a:ext cx="8302956" cy="3564437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Kiến thức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về thuật toán và</a:t>
            </a:r>
            <a:r>
              <a:rPr sz="2800" spc="-27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logic.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Lập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trình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hướng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đối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tượng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Java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(cơ</a:t>
            </a:r>
            <a:r>
              <a:rPr sz="2800" spc="-3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bản)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Kiến thức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về kiến trúc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máy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tính và hệ điều</a:t>
            </a:r>
            <a:r>
              <a:rPr sz="2800" spc="-38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hành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Kiến thức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về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XML (cơ</a:t>
            </a:r>
            <a:r>
              <a:rPr sz="2800" spc="-15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bản)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Kiến thức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về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cơ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sở dữ</a:t>
            </a:r>
            <a:r>
              <a:rPr sz="2800" spc="-2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 err="1">
                <a:solidFill>
                  <a:srgbClr val="0000CC"/>
                </a:solidFill>
                <a:latin typeface="Times New Roman"/>
                <a:cs typeface="Times New Roman"/>
              </a:rPr>
              <a:t>liệu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.</a:t>
            </a:r>
            <a:endParaRPr sz="405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Có </a:t>
            </a:r>
            <a:r>
              <a:rPr sz="2800" spc="-15" dirty="0">
                <a:solidFill>
                  <a:srgbClr val="0000CC"/>
                </a:solidFill>
                <a:latin typeface="Times New Roman"/>
                <a:cs typeface="Times New Roman"/>
              </a:rPr>
              <a:t>máy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laptop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cấu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hình</a:t>
            </a:r>
            <a:r>
              <a:rPr sz="2800" spc="-22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tốt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Có và biết sử dụng điện thoại di</a:t>
            </a:r>
            <a:r>
              <a:rPr sz="2800" spc="-38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động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41065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Tạo </a:t>
            </a:r>
            <a:r>
              <a:rPr spc="-10" dirty="0"/>
              <a:t>thiết bị </a:t>
            </a:r>
            <a:r>
              <a:rPr spc="-5" dirty="0"/>
              <a:t>ảo</a:t>
            </a:r>
            <a:r>
              <a:rPr spc="-40" dirty="0"/>
              <a:t> </a:t>
            </a:r>
            <a:r>
              <a:rPr spc="-10" dirty="0"/>
              <a:t>Android</a:t>
            </a:r>
          </a:p>
        </p:txBody>
      </p:sp>
      <p:sp>
        <p:nvSpPr>
          <p:cNvPr id="3" name="object 3"/>
          <p:cNvSpPr/>
          <p:nvPr/>
        </p:nvSpPr>
        <p:spPr>
          <a:xfrm>
            <a:off x="827087" y="1412875"/>
            <a:ext cx="7356475" cy="4537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40</a:t>
            </a:fld>
            <a:endParaRPr spc="-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25755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Android</a:t>
            </a:r>
            <a:r>
              <a:rPr spc="-60" dirty="0"/>
              <a:t> </a:t>
            </a:r>
            <a:r>
              <a:rPr spc="-10" dirty="0"/>
              <a:t>Emulator</a:t>
            </a:r>
          </a:p>
        </p:txBody>
      </p:sp>
      <p:sp>
        <p:nvSpPr>
          <p:cNvPr id="3" name="object 3"/>
          <p:cNvSpPr/>
          <p:nvPr/>
        </p:nvSpPr>
        <p:spPr>
          <a:xfrm>
            <a:off x="1385950" y="907986"/>
            <a:ext cx="3155950" cy="5205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9352" y="4405105"/>
            <a:ext cx="1168912" cy="1381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41</a:t>
            </a:fld>
            <a:endParaRPr spc="-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295478"/>
            <a:ext cx="46824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66"/>
                </a:solidFill>
                <a:latin typeface="Times New Roman"/>
                <a:cs typeface="Times New Roman"/>
              </a:rPr>
              <a:t>Q&amp;A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59176" y="2421001"/>
            <a:ext cx="2665349" cy="2665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42</a:t>
            </a:fld>
            <a:endParaRPr spc="-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319405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Nội </a:t>
            </a:r>
            <a:r>
              <a:rPr spc="-10" dirty="0"/>
              <a:t>dung </a:t>
            </a:r>
            <a:r>
              <a:rPr spc="-20" dirty="0"/>
              <a:t>môn</a:t>
            </a:r>
            <a:r>
              <a:rPr spc="-40" dirty="0"/>
              <a:t> </a:t>
            </a:r>
            <a:r>
              <a:rPr spc="-5" dirty="0"/>
              <a:t>học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845257"/>
            <a:ext cx="8302956" cy="27892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400" spc="5" dirty="0">
                <a:solidFill>
                  <a:srgbClr val="0000CC"/>
                </a:solidFill>
                <a:latin typeface="Times New Roman"/>
                <a:cs typeface="Times New Roman"/>
              </a:rPr>
              <a:t>Ch1.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Giới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thiệu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môi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trường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phát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triển</a:t>
            </a:r>
            <a:r>
              <a:rPr lang="en-US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ứng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dụng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di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động</a:t>
            </a:r>
            <a:endParaRPr lang="en-US" sz="2400" spc="-5" dirty="0">
              <a:solidFill>
                <a:srgbClr val="0000CC"/>
              </a:solidFill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400" spc="5" dirty="0">
                <a:solidFill>
                  <a:srgbClr val="0000CC"/>
                </a:solidFill>
                <a:latin typeface="Times New Roman"/>
                <a:cs typeface="Times New Roman"/>
              </a:rPr>
              <a:t>Ch2. </a:t>
            </a:r>
            <a:r>
              <a:rPr lang="en-US" sz="2400" dirty="0">
                <a:solidFill>
                  <a:srgbClr val="0000CC"/>
                </a:solidFill>
                <a:latin typeface="Times New Roman"/>
                <a:cs typeface="Times New Roman"/>
              </a:rPr>
              <a:t>Android skeleton </a:t>
            </a:r>
            <a:r>
              <a:rPr lang="en-US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và</a:t>
            </a:r>
            <a:r>
              <a:rPr lang="en-US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hoạt</a:t>
            </a:r>
            <a:r>
              <a:rPr lang="en-US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động</a:t>
            </a:r>
            <a:endParaRPr lang="en-US" sz="2400" dirty="0">
              <a:solidFill>
                <a:srgbClr val="0000CC"/>
              </a:solidFill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400" spc="5" dirty="0">
                <a:solidFill>
                  <a:srgbClr val="0000CC"/>
                </a:solidFill>
                <a:latin typeface="Times New Roman"/>
                <a:cs typeface="Times New Roman"/>
              </a:rPr>
              <a:t>Ch3.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Xử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lý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giao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diện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người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dùng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400" spc="5" dirty="0">
                <a:solidFill>
                  <a:srgbClr val="0000CC"/>
                </a:solidFill>
                <a:latin typeface="Times New Roman"/>
                <a:cs typeface="Times New Roman"/>
              </a:rPr>
              <a:t>Ch4.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Xử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lý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tập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tin, lưu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trạng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thái</a:t>
            </a:r>
            <a:r>
              <a:rPr lang="vi-VN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ứng</a:t>
            </a:r>
            <a:r>
              <a:rPr lang="en-US" sz="2400" spc="-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spc="-5" dirty="0" err="1">
                <a:solidFill>
                  <a:srgbClr val="0000CC"/>
                </a:solidFill>
                <a:latin typeface="Times New Roman"/>
                <a:cs typeface="Times New Roman"/>
              </a:rPr>
              <a:t>dụng</a:t>
            </a:r>
            <a:endParaRPr sz="24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400" spc="5" dirty="0">
                <a:solidFill>
                  <a:srgbClr val="0000CC"/>
                </a:solidFill>
                <a:latin typeface="Times New Roman"/>
                <a:cs typeface="Times New Roman"/>
              </a:rPr>
              <a:t>Ch5. </a:t>
            </a:r>
            <a:r>
              <a:rPr lang="vi-VN" sz="2400" dirty="0">
                <a:solidFill>
                  <a:srgbClr val="0000CC"/>
                </a:solidFill>
                <a:latin typeface="Times New Roman"/>
                <a:cs typeface="Times New Roman"/>
              </a:rPr>
              <a:t>Thao </a:t>
            </a:r>
            <a:r>
              <a:rPr lang="vi-VN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tác</a:t>
            </a:r>
            <a:r>
              <a:rPr lang="vi-VN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với</a:t>
            </a:r>
            <a:r>
              <a:rPr lang="vi-VN" sz="2400" dirty="0">
                <a:solidFill>
                  <a:srgbClr val="0000CC"/>
                </a:solidFill>
                <a:latin typeface="Times New Roman"/>
                <a:cs typeface="Times New Roman"/>
              </a:rPr>
              <a:t> cơ </a:t>
            </a:r>
            <a:r>
              <a:rPr lang="vi-VN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sở</a:t>
            </a:r>
            <a:r>
              <a:rPr lang="vi-VN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dữ</a:t>
            </a:r>
            <a:r>
              <a:rPr lang="vi-VN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liệu</a:t>
            </a:r>
            <a:r>
              <a:rPr lang="vi-VN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sqlite</a:t>
            </a:r>
            <a:r>
              <a:rPr lang="vi-VN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và</a:t>
            </a:r>
            <a:r>
              <a:rPr lang="en-US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content</a:t>
            </a:r>
            <a:r>
              <a:rPr lang="vi-VN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vi-VN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provider</a:t>
            </a:r>
            <a:endParaRPr lang="en-US" sz="2400" dirty="0">
              <a:solidFill>
                <a:srgbClr val="0000CC"/>
              </a:solidFill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lang="en-US" sz="2400" dirty="0">
                <a:solidFill>
                  <a:srgbClr val="0000CC"/>
                </a:solidFill>
                <a:latin typeface="Times New Roman"/>
                <a:cs typeface="Times New Roman"/>
              </a:rPr>
              <a:t>Ch6. </a:t>
            </a:r>
            <a:r>
              <a:rPr lang="en-US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Kiểm</a:t>
            </a:r>
            <a:r>
              <a:rPr lang="en-US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thử</a:t>
            </a:r>
            <a:r>
              <a:rPr lang="en-US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ứng</a:t>
            </a:r>
            <a:r>
              <a:rPr lang="en-US" sz="240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imes New Roman"/>
                <a:cs typeface="Times New Roman"/>
              </a:rPr>
              <a:t>dụng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3165" y="3810000"/>
            <a:ext cx="8256777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8455356" cy="13042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10" dirty="0"/>
              <a:t>Ch1. </a:t>
            </a:r>
            <a:r>
              <a:rPr lang="vi-VN" sz="2800" spc="-5" dirty="0" err="1"/>
              <a:t>Giới</a:t>
            </a:r>
            <a:r>
              <a:rPr lang="vi-VN" sz="2800" spc="-5" dirty="0"/>
              <a:t> </a:t>
            </a:r>
            <a:r>
              <a:rPr lang="vi-VN" sz="2800" spc="-5" dirty="0" err="1"/>
              <a:t>thiệu</a:t>
            </a:r>
            <a:r>
              <a:rPr lang="vi-VN" sz="2800" spc="-5" dirty="0"/>
              <a:t> môi </a:t>
            </a:r>
            <a:r>
              <a:rPr lang="vi-VN" sz="2800" spc="-5" dirty="0" err="1"/>
              <a:t>trường</a:t>
            </a:r>
            <a:r>
              <a:rPr lang="vi-VN" sz="2800" spc="-5" dirty="0"/>
              <a:t> </a:t>
            </a:r>
            <a:r>
              <a:rPr lang="vi-VN" sz="2800" spc="-5" dirty="0" err="1"/>
              <a:t>phát</a:t>
            </a:r>
            <a:r>
              <a:rPr lang="vi-VN" sz="2800" spc="-5" dirty="0"/>
              <a:t> </a:t>
            </a:r>
            <a:r>
              <a:rPr lang="vi-VN" sz="2800" spc="-5" dirty="0" err="1"/>
              <a:t>triển</a:t>
            </a:r>
            <a:r>
              <a:rPr lang="vi-VN" sz="2800" spc="-5" dirty="0"/>
              <a:t> </a:t>
            </a:r>
            <a:r>
              <a:rPr lang="vi-VN" sz="2800" spc="-5" dirty="0" err="1"/>
              <a:t>ứng</a:t>
            </a:r>
            <a:r>
              <a:rPr lang="vi-VN" sz="2800" spc="-5" dirty="0"/>
              <a:t> </a:t>
            </a:r>
            <a:r>
              <a:rPr lang="vi-VN" sz="2800" spc="-5" dirty="0" err="1"/>
              <a:t>dụng</a:t>
            </a:r>
            <a:r>
              <a:rPr lang="vi-VN" sz="2800" spc="-5" dirty="0"/>
              <a:t> di </a:t>
            </a:r>
            <a:r>
              <a:rPr lang="vi-VN" sz="2800" spc="-5" dirty="0" err="1"/>
              <a:t>động</a:t>
            </a:r>
            <a:br>
              <a:rPr lang="vi-VN" sz="2800" spc="-5" dirty="0"/>
            </a:br>
            <a:endParaRPr sz="2800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36244" y="1245640"/>
            <a:ext cx="7834834" cy="20745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Tổng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quan về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lập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trình di</a:t>
            </a:r>
            <a:r>
              <a:rPr sz="2800" spc="-28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động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Hệ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sinh thái</a:t>
            </a:r>
            <a:r>
              <a:rPr sz="2800" spc="-13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Các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trúc hệ điều hành</a:t>
            </a:r>
            <a:r>
              <a:rPr sz="2800" spc="-26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Android</a:t>
            </a:r>
            <a:endParaRPr sz="2800" dirty="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Môi trường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phát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triển ứng</a:t>
            </a:r>
            <a:r>
              <a:rPr sz="2800" spc="-24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dụng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11476" y="3538601"/>
            <a:ext cx="3771833" cy="2478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278955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Thiết </a:t>
            </a:r>
            <a:r>
              <a:rPr spc="-10" dirty="0"/>
              <a:t>bị di</a:t>
            </a:r>
            <a:r>
              <a:rPr spc="-35" dirty="0"/>
              <a:t> </a:t>
            </a:r>
            <a:r>
              <a:rPr spc="-10" dirty="0"/>
              <a:t>động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44" y="929386"/>
            <a:ext cx="7915909" cy="3356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196215" indent="-344805">
              <a:lnSpc>
                <a:spcPct val="100000"/>
              </a:lnSpc>
              <a:spcBef>
                <a:spcPts val="105"/>
              </a:spcBef>
              <a:buClr>
                <a:srgbClr val="006633"/>
              </a:buClr>
              <a:buSzPct val="69642"/>
              <a:buFont typeface="Wingdings"/>
              <a:buChar char=""/>
              <a:tabLst>
                <a:tab pos="357505" algn="l"/>
              </a:tabLst>
            </a:pP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Điện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thoại thông </a:t>
            </a:r>
            <a:r>
              <a:rPr sz="2800" spc="-10" dirty="0">
                <a:solidFill>
                  <a:srgbClr val="0000CC"/>
                </a:solidFill>
                <a:latin typeface="Times New Roman"/>
                <a:cs typeface="Times New Roman"/>
              </a:rPr>
              <a:t>minh </a:t>
            </a:r>
            <a:r>
              <a:rPr sz="2800" spc="-5" dirty="0">
                <a:solidFill>
                  <a:srgbClr val="0000CC"/>
                </a:solidFill>
                <a:latin typeface="Times New Roman"/>
                <a:cs typeface="Times New Roman"/>
              </a:rPr>
              <a:t>(smart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phones, </a:t>
            </a:r>
            <a:r>
              <a:rPr sz="2800" spc="10" dirty="0">
                <a:solidFill>
                  <a:srgbClr val="0000CC"/>
                </a:solidFill>
                <a:latin typeface="Times New Roman"/>
                <a:cs typeface="Times New Roman"/>
              </a:rPr>
              <a:t>tablets):</a:t>
            </a:r>
            <a:r>
              <a:rPr sz="2800" spc="-34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iOS,  Window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Phones, Android, </a:t>
            </a:r>
            <a:r>
              <a:rPr sz="2800" dirty="0">
                <a:solidFill>
                  <a:srgbClr val="0000CC"/>
                </a:solidFill>
                <a:latin typeface="Times New Roman"/>
                <a:cs typeface="Times New Roman"/>
              </a:rPr>
              <a:t>BlackBerry,</a:t>
            </a:r>
            <a:r>
              <a:rPr sz="2800" spc="-28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CC"/>
                </a:solidFill>
                <a:latin typeface="Times New Roman"/>
                <a:cs typeface="Times New Roman"/>
              </a:rPr>
              <a:t>Nokia,…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Hầu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như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mọi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người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đều sử</a:t>
            </a:r>
            <a:r>
              <a:rPr sz="2800" spc="-17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Truy cập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Internet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mọi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lục </a:t>
            </a: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mọi</a:t>
            </a:r>
            <a:r>
              <a:rPr sz="2800" spc="-13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nơi.</a:t>
            </a:r>
            <a:endParaRPr sz="2800">
              <a:latin typeface="Times New Roman"/>
              <a:cs typeface="Times New Roman"/>
            </a:endParaRPr>
          </a:p>
          <a:p>
            <a:pPr marL="683260" lvl="1" indent="-326390">
              <a:lnSpc>
                <a:spcPct val="100000"/>
              </a:lnSpc>
              <a:spcBef>
                <a:spcPts val="675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Mạng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xã hội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(Facebook,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Instagram,</a:t>
            </a:r>
            <a:r>
              <a:rPr sz="2800" spc="-210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Twitter,…)</a:t>
            </a:r>
            <a:endParaRPr sz="280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670"/>
              </a:spcBef>
              <a:buClr>
                <a:srgbClr val="3A812E"/>
              </a:buClr>
              <a:buFont typeface="Wingdings"/>
              <a:buChar char=""/>
              <a:tabLst>
                <a:tab pos="682625" algn="l"/>
                <a:tab pos="683260" algn="l"/>
              </a:tabLst>
            </a:pPr>
            <a:r>
              <a:rPr sz="2800" spc="-15" dirty="0">
                <a:solidFill>
                  <a:srgbClr val="006633"/>
                </a:solidFill>
                <a:latin typeface="Times New Roman"/>
                <a:cs typeface="Times New Roman"/>
              </a:rPr>
              <a:t>Game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và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các ứng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dụng giải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trí: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Flappy Bird,</a:t>
            </a:r>
            <a:r>
              <a:rPr sz="2800" spc="-34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6633"/>
                </a:solidFill>
                <a:latin typeface="Times New Roman"/>
                <a:cs typeface="Times New Roman"/>
              </a:rPr>
              <a:t>FIFA,  </a:t>
            </a:r>
            <a:r>
              <a:rPr sz="2800" dirty="0">
                <a:solidFill>
                  <a:srgbClr val="006633"/>
                </a:solidFill>
                <a:latin typeface="Times New Roman"/>
                <a:cs typeface="Times New Roman"/>
              </a:rPr>
              <a:t>Liên</a:t>
            </a:r>
            <a:r>
              <a:rPr sz="2800" spc="-25" dirty="0">
                <a:solidFill>
                  <a:srgbClr val="006633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6633"/>
                </a:solidFill>
                <a:latin typeface="Times New Roman"/>
                <a:cs typeface="Times New Roman"/>
              </a:rPr>
              <a:t>quân,…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48101" y="4005326"/>
            <a:ext cx="2736850" cy="221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238315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Mobile</a:t>
            </a:r>
            <a:r>
              <a:rPr spc="-70" dirty="0"/>
              <a:t> </a:t>
            </a:r>
            <a:r>
              <a:rPr spc="-5" dirty="0"/>
              <a:t>Usage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168682-8961-94F8-3198-773B6AB41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98831"/>
            <a:ext cx="205549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iOS </a:t>
            </a:r>
            <a:r>
              <a:rPr spc="-5" dirty="0"/>
              <a:t>-</a:t>
            </a:r>
            <a:r>
              <a:rPr spc="-50" dirty="0"/>
              <a:t> </a:t>
            </a:r>
            <a:r>
              <a:rPr spc="-5" dirty="0"/>
              <a:t>Apple</a:t>
            </a:r>
          </a:p>
        </p:txBody>
      </p:sp>
      <p:sp>
        <p:nvSpPr>
          <p:cNvPr id="3" name="object 3"/>
          <p:cNvSpPr/>
          <p:nvPr/>
        </p:nvSpPr>
        <p:spPr>
          <a:xfrm>
            <a:off x="855894" y="1052575"/>
            <a:ext cx="7389483" cy="5094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pc="-15" dirty="0"/>
              <a:t>Lập </a:t>
            </a:r>
            <a:r>
              <a:rPr spc="-5" dirty="0"/>
              <a:t>trình </a:t>
            </a:r>
            <a:r>
              <a:rPr spc="-35" dirty="0"/>
              <a:t>di </a:t>
            </a:r>
            <a:r>
              <a:rPr spc="-15" dirty="0"/>
              <a:t>động</a:t>
            </a:r>
            <a:r>
              <a:rPr spc="-114" dirty="0"/>
              <a:t> </a:t>
            </a:r>
            <a:r>
              <a:rPr spc="-20" dirty="0"/>
              <a:t>Android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05"/>
              </a:lnSpc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66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1972</Words>
  <Application>Microsoft Office PowerPoint</Application>
  <PresentationFormat>On-screen Show (4:3)</PresentationFormat>
  <Paragraphs>258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Times New Roman</vt:lpstr>
      <vt:lpstr>Wingdings</vt:lpstr>
      <vt:lpstr>Office Theme</vt:lpstr>
      <vt:lpstr>LẬP TRÌNH THIẾT BỊ DI ĐỘNG</vt:lpstr>
      <vt:lpstr>Giới thiệu môn học</vt:lpstr>
      <vt:lpstr>Tài liệu học tập</vt:lpstr>
      <vt:lpstr>Kiến thức yêu cầu</vt:lpstr>
      <vt:lpstr>Nội dung môn học</vt:lpstr>
      <vt:lpstr>Ch1. Giới thiệu môi trường phát triển ứng dụng di động </vt:lpstr>
      <vt:lpstr>Thiết bị di động</vt:lpstr>
      <vt:lpstr>Mobile Usage</vt:lpstr>
      <vt:lpstr>iOS - Apple</vt:lpstr>
      <vt:lpstr>Windows Phone - Microsoft</vt:lpstr>
      <vt:lpstr>Android - Google</vt:lpstr>
      <vt:lpstr>Lý do chọn Android?</vt:lpstr>
      <vt:lpstr>Android vs others</vt:lpstr>
      <vt:lpstr>Android là gì?</vt:lpstr>
      <vt:lpstr>Android devices</vt:lpstr>
      <vt:lpstr>Quá trình hình thành</vt:lpstr>
      <vt:lpstr>OHA (Open handset Allience)</vt:lpstr>
      <vt:lpstr>Các phiên bản Android</vt:lpstr>
      <vt:lpstr>Tên mã phiên bản Android</vt:lpstr>
      <vt:lpstr>Các đặc trưng Android</vt:lpstr>
      <vt:lpstr>Sử dụng nhân Linux</vt:lpstr>
      <vt:lpstr>Cơ chế quản lý bộ nhớ</vt:lpstr>
      <vt:lpstr>Tính bảo mật và riêng tư</vt:lpstr>
      <vt:lpstr>Máy ảo Dalvik (Android &lt;= 4.4 Kitkat)</vt:lpstr>
      <vt:lpstr>Máy ảo ART (Android 5.0)</vt:lpstr>
      <vt:lpstr>Đóng gói ứng dụng</vt:lpstr>
      <vt:lpstr>Kiến trúc phân tầng</vt:lpstr>
      <vt:lpstr>Lớp nhân (Linux Kernel)</vt:lpstr>
      <vt:lpstr>Lớp thư viện (Libraries)</vt:lpstr>
      <vt:lpstr>Lớp thực thi Android (Android Runtime)</vt:lpstr>
      <vt:lpstr>Lớp khung ứng dụng (Framework)</vt:lpstr>
      <vt:lpstr>Lớp khung ứng dụng (Framework)</vt:lpstr>
      <vt:lpstr>Lớp ứng dụng</vt:lpstr>
      <vt:lpstr>Môi trường phát triển</vt:lpstr>
      <vt:lpstr>Android SDK</vt:lpstr>
      <vt:lpstr>Android Studio 3.x</vt:lpstr>
      <vt:lpstr>Android Studio 3.x</vt:lpstr>
      <vt:lpstr>Android Studio 3.x</vt:lpstr>
      <vt:lpstr>Thực hành cài đặt Android Studio</vt:lpstr>
      <vt:lpstr>Tạo thiết bị ảo Android</vt:lpstr>
      <vt:lpstr>Android Emulator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giảng Tin ứng dụng</dc:title>
  <dc:creator>Bùi Trung Uy</dc:creator>
  <cp:lastModifiedBy>Trần Hồng Vinh</cp:lastModifiedBy>
  <cp:revision>16</cp:revision>
  <dcterms:created xsi:type="dcterms:W3CDTF">2021-08-14T13:16:54Z</dcterms:created>
  <dcterms:modified xsi:type="dcterms:W3CDTF">2023-02-16T03:09:49Z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2019-09-25T00:00:00Z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2021-08-14T00:00:00Z</vt:filetime>
  </property>
</Properties>
</file>